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62" r:id="rId2"/>
    <p:sldId id="259" r:id="rId3"/>
    <p:sldId id="260" r:id="rId4"/>
    <p:sldId id="268" r:id="rId5"/>
    <p:sldId id="261" r:id="rId6"/>
    <p:sldId id="256" r:id="rId7"/>
    <p:sldId id="258" r:id="rId8"/>
    <p:sldId id="257" r:id="rId9"/>
    <p:sldId id="269" r:id="rId10"/>
    <p:sldId id="263" r:id="rId11"/>
    <p:sldId id="264" r:id="rId12"/>
    <p:sldId id="270" r:id="rId13"/>
    <p:sldId id="266" r:id="rId14"/>
    <p:sldId id="272" r:id="rId15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6" d="100"/>
          <a:sy n="116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54F93-37E3-9547-82F7-E2D3F8B58D5F}" type="datetimeFigureOut">
              <a:rPr lang="es-ES_tradnl" smtClean="0"/>
              <a:pPr/>
              <a:t>13/4/11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7C96E-985F-274D-9001-BF65E66CB109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8.jpe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creen shot 2011-04-13 at 4.06.5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28800"/>
            <a:ext cx="2571750" cy="958500"/>
          </a:xfrm>
          <a:prstGeom prst="rect">
            <a:avLst/>
          </a:prstGeom>
        </p:spPr>
      </p:pic>
      <p:pic>
        <p:nvPicPr>
          <p:cNvPr id="3" name="Imagen 2" descr="Screen shot 2011-04-13 at 4.06.2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446448"/>
            <a:ext cx="3659113" cy="340097"/>
          </a:xfrm>
          <a:prstGeom prst="rect">
            <a:avLst/>
          </a:prstGeom>
        </p:spPr>
      </p:pic>
      <p:pic>
        <p:nvPicPr>
          <p:cNvPr id="4" name="Imagen 3" descr="Screen shot 2011-04-13 at 4.06.09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52400"/>
            <a:ext cx="5003800" cy="959781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14400" y="4495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 smtClean="0"/>
              <a:t>Participante: </a:t>
            </a:r>
            <a:r>
              <a:rPr lang="es-ES_tradnl" b="1" i="1" dirty="0" smtClean="0"/>
              <a:t>Edgar Riera Pérez</a:t>
            </a:r>
            <a:endParaRPr lang="es-ES_tradnl" b="1" i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4038600" y="59436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 smtClean="0"/>
              <a:t>Abril 2011</a:t>
            </a:r>
            <a:endParaRPr lang="es-ES_tradnl" sz="1400" dirty="0"/>
          </a:p>
        </p:txBody>
      </p:sp>
      <p:pic>
        <p:nvPicPr>
          <p:cNvPr id="8" name="Imagen 7" descr="inframundoico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396" y="1295400"/>
            <a:ext cx="1491900" cy="1491900"/>
          </a:xfrm>
          <a:prstGeom prst="rect">
            <a:avLst/>
          </a:prstGeom>
        </p:spPr>
      </p:pic>
      <p:pic>
        <p:nvPicPr>
          <p:cNvPr id="9" name="Imagen 8" descr="Screen shot 2011-04-13 at 4.12.45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0" y="3035300"/>
            <a:ext cx="6286500" cy="78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creen shot 2011-04-13 at 1.01.3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981200"/>
            <a:ext cx="2876550" cy="3705386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>
            <a:off x="4419600" y="48768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Screen shot 2011-04-13 at 12.51.39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4286250"/>
            <a:ext cx="1380411" cy="118110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57200" y="372070"/>
            <a:ext cx="2801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Ejemplos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creen shot 2011-04-13 at 12.51.3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25" y="114300"/>
            <a:ext cx="1380411" cy="1181100"/>
          </a:xfrm>
          <a:prstGeom prst="rect">
            <a:avLst/>
          </a:prstGeom>
        </p:spPr>
      </p:pic>
      <p:pic>
        <p:nvPicPr>
          <p:cNvPr id="4" name="Imagen 3" descr="teachertub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447799"/>
            <a:ext cx="6629399" cy="501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572000" y="3048000"/>
            <a:ext cx="33528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b="1" i="1" dirty="0" smtClean="0">
                <a:solidFill>
                  <a:srgbClr val="0000FF"/>
                </a:solidFill>
              </a:rPr>
              <a:t>Los </a:t>
            </a:r>
            <a:r>
              <a:rPr lang="en-US" b="1" i="1" dirty="0" err="1" smtClean="0">
                <a:solidFill>
                  <a:srgbClr val="0000FF"/>
                </a:solidFill>
              </a:rPr>
              <a:t>metaversos</a:t>
            </a:r>
            <a:r>
              <a:rPr lang="en-US" i="1" dirty="0" smtClean="0">
                <a:solidFill>
                  <a:srgbClr val="0000FF"/>
                </a:solidFill>
              </a:rPr>
              <a:t> son </a:t>
            </a:r>
            <a:r>
              <a:rPr lang="en-US" i="1" dirty="0" err="1" smtClean="0">
                <a:solidFill>
                  <a:srgbClr val="0000FF"/>
                </a:solidFill>
              </a:rPr>
              <a:t>entornos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donde</a:t>
            </a:r>
            <a:r>
              <a:rPr lang="en-US" i="1" dirty="0" smtClean="0">
                <a:solidFill>
                  <a:srgbClr val="0000FF"/>
                </a:solidFill>
              </a:rPr>
              <a:t> los </a:t>
            </a:r>
            <a:r>
              <a:rPr lang="en-US" i="1" dirty="0" err="1" smtClean="0">
                <a:solidFill>
                  <a:srgbClr val="0000FF"/>
                </a:solidFill>
              </a:rPr>
              <a:t>humanos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interactúan</a:t>
            </a:r>
            <a:r>
              <a:rPr lang="en-US" i="1" dirty="0" smtClean="0">
                <a:solidFill>
                  <a:srgbClr val="0000FF"/>
                </a:solidFill>
              </a:rPr>
              <a:t> social </a:t>
            </a:r>
            <a:r>
              <a:rPr lang="en-US" i="1" dirty="0" err="1" smtClean="0">
                <a:solidFill>
                  <a:srgbClr val="0000FF"/>
                </a:solidFill>
              </a:rPr>
              <a:t>y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económicamente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como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b="1" i="1" dirty="0" err="1" smtClean="0">
                <a:solidFill>
                  <a:srgbClr val="0000FF"/>
                </a:solidFill>
              </a:rPr>
              <a:t>íconos</a:t>
            </a:r>
            <a:r>
              <a:rPr lang="en-US" i="1" dirty="0" smtClean="0">
                <a:solidFill>
                  <a:srgbClr val="0000FF"/>
                </a:solidFill>
              </a:rPr>
              <a:t> a </a:t>
            </a:r>
            <a:r>
              <a:rPr lang="en-US" i="1" dirty="0" err="1" smtClean="0">
                <a:solidFill>
                  <a:srgbClr val="0000FF"/>
                </a:solidFill>
              </a:rPr>
              <a:t>través</a:t>
            </a:r>
            <a:r>
              <a:rPr lang="en-US" i="1" dirty="0" smtClean="0">
                <a:solidFill>
                  <a:srgbClr val="0000FF"/>
                </a:solidFill>
              </a:rPr>
              <a:t> de un </a:t>
            </a:r>
            <a:r>
              <a:rPr lang="en-US" b="1" i="1" dirty="0" err="1" smtClean="0">
                <a:solidFill>
                  <a:srgbClr val="0000FF"/>
                </a:solidFill>
              </a:rPr>
              <a:t>soporte</a:t>
            </a:r>
            <a:r>
              <a:rPr lang="en-US" b="1" i="1" dirty="0" smtClean="0">
                <a:solidFill>
                  <a:srgbClr val="0000FF"/>
                </a:solidFill>
              </a:rPr>
              <a:t> </a:t>
            </a:r>
            <a:r>
              <a:rPr lang="en-US" b="1" i="1" dirty="0" err="1" smtClean="0">
                <a:solidFill>
                  <a:srgbClr val="0000FF"/>
                </a:solidFill>
              </a:rPr>
              <a:t>lógico</a:t>
            </a:r>
            <a:r>
              <a:rPr lang="en-US" i="1" dirty="0" smtClean="0">
                <a:solidFill>
                  <a:srgbClr val="0000FF"/>
                </a:solidFill>
              </a:rPr>
              <a:t> en un </a:t>
            </a:r>
            <a:r>
              <a:rPr lang="en-US" b="1" i="1" dirty="0" err="1" smtClean="0">
                <a:solidFill>
                  <a:srgbClr val="0000FF"/>
                </a:solidFill>
              </a:rPr>
              <a:t>ciberespacio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que</a:t>
            </a:r>
            <a:r>
              <a:rPr lang="en-US" i="1" dirty="0" smtClean="0">
                <a:solidFill>
                  <a:srgbClr val="0000FF"/>
                </a:solidFill>
              </a:rPr>
              <a:t> se </a:t>
            </a:r>
            <a:r>
              <a:rPr lang="en-US" i="1" dirty="0" err="1" smtClean="0">
                <a:solidFill>
                  <a:srgbClr val="0000FF"/>
                </a:solidFill>
              </a:rPr>
              <a:t>actúa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como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una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b="1" i="1" dirty="0" err="1" smtClean="0">
                <a:solidFill>
                  <a:srgbClr val="0000FF"/>
                </a:solidFill>
              </a:rPr>
              <a:t>metáfora</a:t>
            </a:r>
            <a:r>
              <a:rPr lang="en-US" i="1" dirty="0" smtClean="0">
                <a:solidFill>
                  <a:srgbClr val="0000FF"/>
                </a:solidFill>
              </a:rPr>
              <a:t> del </a:t>
            </a:r>
            <a:r>
              <a:rPr lang="en-US" i="1" dirty="0" err="1" smtClean="0">
                <a:solidFill>
                  <a:srgbClr val="0000FF"/>
                </a:solidFill>
              </a:rPr>
              <a:t>mundo</a:t>
            </a:r>
            <a:r>
              <a:rPr lang="en-US" i="1" dirty="0" smtClean="0">
                <a:solidFill>
                  <a:srgbClr val="0000FF"/>
                </a:solidFill>
              </a:rPr>
              <a:t> real, </a:t>
            </a:r>
            <a:r>
              <a:rPr lang="en-US" i="1" dirty="0" err="1" smtClean="0">
                <a:solidFill>
                  <a:srgbClr val="0000FF"/>
                </a:solidFill>
              </a:rPr>
              <a:t>pero</a:t>
            </a:r>
            <a:r>
              <a:rPr lang="en-US" i="1" dirty="0" smtClean="0">
                <a:solidFill>
                  <a:srgbClr val="0000FF"/>
                </a:solidFill>
              </a:rPr>
              <a:t> sin </a:t>
            </a:r>
            <a:r>
              <a:rPr lang="en-US" i="1" dirty="0" err="1" smtClean="0">
                <a:solidFill>
                  <a:srgbClr val="0000FF"/>
                </a:solidFill>
              </a:rPr>
              <a:t>las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limitaciones</a:t>
            </a:r>
            <a:r>
              <a:rPr lang="en-US" i="1" dirty="0" smtClean="0">
                <a:solidFill>
                  <a:srgbClr val="0000FF"/>
                </a:solidFill>
              </a:rPr>
              <a:t> </a:t>
            </a:r>
            <a:r>
              <a:rPr lang="en-US" i="1" dirty="0" err="1" smtClean="0">
                <a:solidFill>
                  <a:srgbClr val="0000FF"/>
                </a:solidFill>
              </a:rPr>
              <a:t>físicas</a:t>
            </a:r>
            <a:r>
              <a:rPr lang="en-US" i="1" dirty="0" smtClean="0">
                <a:solidFill>
                  <a:srgbClr val="0000FF"/>
                </a:solidFill>
              </a:rPr>
              <a:t>”</a:t>
            </a:r>
            <a:r>
              <a:rPr lang="en-US" dirty="0" smtClean="0"/>
              <a:t> 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sz="1200" dirty="0" err="1" smtClean="0"/>
              <a:t>Wikipedia</a:t>
            </a:r>
            <a:endParaRPr lang="en-US" sz="1200" dirty="0" smtClean="0"/>
          </a:p>
          <a:p>
            <a:endParaRPr lang="es-ES_tradnl" dirty="0"/>
          </a:p>
        </p:txBody>
      </p:sp>
      <p:pic>
        <p:nvPicPr>
          <p:cNvPr id="4" name="Imagen 3" descr="metavers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04800"/>
            <a:ext cx="2857500" cy="1943100"/>
          </a:xfrm>
          <a:prstGeom prst="rect">
            <a:avLst/>
          </a:prstGeom>
        </p:spPr>
      </p:pic>
      <p:pic>
        <p:nvPicPr>
          <p:cNvPr id="5" name="Imagen 4" descr="200px-Snowcra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86840"/>
            <a:ext cx="2895600" cy="4864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Screen shot 2011-04-13 at 12.59.5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838200"/>
            <a:ext cx="2743200" cy="5739534"/>
          </a:xfrm>
          <a:prstGeom prst="rect">
            <a:avLst/>
          </a:prstGeom>
        </p:spPr>
      </p:pic>
      <p:pic>
        <p:nvPicPr>
          <p:cNvPr id="4" name="Imagen 3" descr="metaverso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2286000" cy="155448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37019" y="3429000"/>
            <a:ext cx="2801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Ejemplos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Imagen 5" descr="800px-Logo_Second_Life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5181600"/>
            <a:ext cx="1549400" cy="641064"/>
          </a:xfrm>
          <a:prstGeom prst="rect">
            <a:avLst/>
          </a:prstGeom>
        </p:spPr>
      </p:pic>
      <p:cxnSp>
        <p:nvCxnSpPr>
          <p:cNvPr id="8" name="Conector recto de flecha 7"/>
          <p:cNvCxnSpPr/>
          <p:nvPr/>
        </p:nvCxnSpPr>
        <p:spPr>
          <a:xfrm>
            <a:off x="5334000" y="5561012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condli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346450"/>
            <a:ext cx="1663700" cy="1663700"/>
          </a:xfrm>
          <a:prstGeom prst="rect">
            <a:avLst/>
          </a:prstGeom>
        </p:spPr>
      </p:pic>
      <p:pic>
        <p:nvPicPr>
          <p:cNvPr id="3" name="Imagen 2" descr="800px-Logo_Second_Life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76253"/>
            <a:ext cx="5536550" cy="2290747"/>
          </a:xfrm>
          <a:prstGeom prst="rect">
            <a:avLst/>
          </a:prstGeom>
        </p:spPr>
      </p:pic>
      <p:pic>
        <p:nvPicPr>
          <p:cNvPr id="4" name="Imagen 3" descr="2009-1208-avat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850" y="2667000"/>
            <a:ext cx="2971800" cy="1993280"/>
          </a:xfrm>
          <a:prstGeom prst="rect">
            <a:avLst/>
          </a:prstGeom>
        </p:spPr>
      </p:pic>
      <p:pic>
        <p:nvPicPr>
          <p:cNvPr id="5" name="Imagen 4" descr="Screen shot 2011-04-13 at 7.11.17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3327400"/>
            <a:ext cx="32004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hq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905000"/>
            <a:ext cx="5486400" cy="4114800"/>
          </a:xfrm>
          <a:prstGeom prst="rect">
            <a:avLst/>
          </a:prstGeom>
        </p:spPr>
      </p:pic>
      <p:pic>
        <p:nvPicPr>
          <p:cNvPr id="3" name="Imagen 2" descr="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685800"/>
            <a:ext cx="1955800" cy="204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7200" y="914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i="1" dirty="0" smtClean="0">
                <a:solidFill>
                  <a:srgbClr val="0000FF"/>
                </a:solidFill>
              </a:rPr>
              <a:t>Simuladores </a:t>
            </a:r>
            <a:r>
              <a:rPr lang="es-ES_tradnl" b="1" i="1" dirty="0" err="1" smtClean="0">
                <a:solidFill>
                  <a:srgbClr val="0000FF"/>
                </a:solidFill>
              </a:rPr>
              <a:t>web</a:t>
            </a:r>
            <a:endParaRPr lang="es-ES_tradnl" b="1" i="1" dirty="0">
              <a:solidFill>
                <a:srgbClr val="0000FF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91000" y="2837765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i="1" dirty="0" smtClean="0">
                <a:solidFill>
                  <a:srgbClr val="0000FF"/>
                </a:solidFill>
              </a:rPr>
              <a:t>Proyección y animaciones</a:t>
            </a:r>
            <a:endParaRPr lang="es-ES_tradnl" b="1" i="1" dirty="0">
              <a:solidFill>
                <a:srgbClr val="0000FF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143000" y="48006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i="1" dirty="0" err="1" smtClean="0">
                <a:solidFill>
                  <a:srgbClr val="0000FF"/>
                </a:solidFill>
              </a:rPr>
              <a:t>Metaverso</a:t>
            </a:r>
            <a:endParaRPr lang="es-ES_tradnl" b="1" i="1" dirty="0">
              <a:solidFill>
                <a:srgbClr val="0000FF"/>
              </a:solidFill>
            </a:endParaRPr>
          </a:p>
        </p:txBody>
      </p:sp>
      <p:pic>
        <p:nvPicPr>
          <p:cNvPr id="9" name="Imagen 8" descr="Screen shot 2011-04-13 at 7.21.5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81000"/>
            <a:ext cx="2268844" cy="1676400"/>
          </a:xfrm>
          <a:prstGeom prst="rect">
            <a:avLst/>
          </a:prstGeom>
        </p:spPr>
      </p:pic>
      <p:pic>
        <p:nvPicPr>
          <p:cNvPr id="11" name="Imagen 10" descr="secondlife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176157"/>
            <a:ext cx="1752600" cy="1752600"/>
          </a:xfrm>
          <a:prstGeom prst="rect">
            <a:avLst/>
          </a:prstGeom>
        </p:spPr>
      </p:pic>
      <p:pic>
        <p:nvPicPr>
          <p:cNvPr id="12" name="Imagen 11" descr="pencil-ho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057401"/>
            <a:ext cx="2313320" cy="196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7200" y="1066800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i="1" dirty="0" smtClean="0">
                <a:solidFill>
                  <a:srgbClr val="0000FF"/>
                </a:solidFill>
              </a:rPr>
              <a:t>Simuladores Web</a:t>
            </a:r>
            <a:endParaRPr lang="es-ES_tradnl" sz="2000" b="1" i="1" dirty="0">
              <a:solidFill>
                <a:srgbClr val="0000FF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267200" y="838200"/>
            <a:ext cx="40386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 smtClean="0">
                <a:solidFill>
                  <a:srgbClr val="0000FF"/>
                </a:solidFill>
              </a:rPr>
              <a:t>Simulación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“</a:t>
            </a:r>
            <a:r>
              <a:rPr lang="en-US" dirty="0"/>
              <a:t>La </a:t>
            </a:r>
            <a:r>
              <a:rPr lang="en-US" dirty="0" err="1"/>
              <a:t>simulación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el </a:t>
            </a:r>
            <a:r>
              <a:rPr lang="en-US" dirty="0" err="1"/>
              <a:t>proceso</a:t>
            </a:r>
            <a:r>
              <a:rPr lang="en-US" dirty="0"/>
              <a:t> de </a:t>
            </a:r>
            <a:r>
              <a:rPr lang="en-US" dirty="0" err="1"/>
              <a:t>diseñar</a:t>
            </a:r>
            <a:r>
              <a:rPr lang="en-US" dirty="0"/>
              <a:t> un </a:t>
            </a:r>
            <a:r>
              <a:rPr lang="en-US" dirty="0" err="1"/>
              <a:t>modelo</a:t>
            </a:r>
            <a:r>
              <a:rPr lang="en-US" dirty="0"/>
              <a:t> de </a:t>
            </a:r>
            <a:r>
              <a:rPr lang="en-US" dirty="0" err="1"/>
              <a:t>unj</a:t>
            </a:r>
            <a:r>
              <a:rPr lang="en-US" dirty="0"/>
              <a:t> </a:t>
            </a:r>
            <a:r>
              <a:rPr lang="en-US" dirty="0" err="1"/>
              <a:t>sisyema</a:t>
            </a:r>
            <a:r>
              <a:rPr lang="en-US" dirty="0"/>
              <a:t> real </a:t>
            </a:r>
            <a:r>
              <a:rPr lang="en-US" dirty="0" err="1"/>
              <a:t>y</a:t>
            </a:r>
            <a:r>
              <a:rPr lang="en-US" dirty="0"/>
              <a:t> </a:t>
            </a:r>
            <a:r>
              <a:rPr lang="en-US" dirty="0" err="1"/>
              <a:t>llevar</a:t>
            </a:r>
            <a:r>
              <a:rPr lang="en-US" dirty="0"/>
              <a:t> a </a:t>
            </a:r>
            <a:r>
              <a:rPr lang="en-US" dirty="0" err="1"/>
              <a:t>término</a:t>
            </a:r>
            <a:r>
              <a:rPr lang="en-US" dirty="0"/>
              <a:t> </a:t>
            </a:r>
            <a:r>
              <a:rPr lang="en-US" dirty="0" err="1"/>
              <a:t>experiencias</a:t>
            </a:r>
            <a:r>
              <a:rPr lang="en-US" dirty="0"/>
              <a:t> con </a:t>
            </a:r>
            <a:r>
              <a:rPr lang="en-US" dirty="0" err="1"/>
              <a:t>él</a:t>
            </a:r>
            <a:r>
              <a:rPr lang="en-US" dirty="0"/>
              <a:t>, con la </a:t>
            </a:r>
            <a:r>
              <a:rPr lang="en-US" dirty="0" err="1"/>
              <a:t>finalidad</a:t>
            </a:r>
            <a:r>
              <a:rPr lang="en-US" dirty="0"/>
              <a:t> de </a:t>
            </a:r>
            <a:r>
              <a:rPr lang="en-US" dirty="0" err="1"/>
              <a:t>comprender</a:t>
            </a:r>
            <a:r>
              <a:rPr lang="en-US" dirty="0"/>
              <a:t> el </a:t>
            </a:r>
            <a:r>
              <a:rPr lang="en-US" dirty="0" err="1"/>
              <a:t>comportamiento</a:t>
            </a:r>
            <a:r>
              <a:rPr lang="en-US" dirty="0"/>
              <a:t> del </a:t>
            </a:r>
            <a:r>
              <a:rPr lang="en-US" dirty="0" err="1"/>
              <a:t>sistema</a:t>
            </a:r>
            <a:r>
              <a:rPr lang="en-US" dirty="0"/>
              <a:t> </a:t>
            </a:r>
            <a:r>
              <a:rPr lang="en-US" dirty="0" err="1"/>
              <a:t>o</a:t>
            </a:r>
            <a:r>
              <a:rPr lang="en-US" dirty="0"/>
              <a:t> </a:t>
            </a:r>
            <a:r>
              <a:rPr lang="en-US" dirty="0" err="1"/>
              <a:t>evaluar</a:t>
            </a:r>
            <a:r>
              <a:rPr lang="en-US" dirty="0"/>
              <a:t> </a:t>
            </a:r>
            <a:r>
              <a:rPr lang="en-US" dirty="0" err="1"/>
              <a:t>nuevas</a:t>
            </a:r>
            <a:r>
              <a:rPr lang="en-US" dirty="0"/>
              <a:t> </a:t>
            </a:r>
            <a:r>
              <a:rPr lang="en-US" dirty="0" err="1"/>
              <a:t>estrategias</a:t>
            </a:r>
            <a:r>
              <a:rPr lang="en-US" dirty="0"/>
              <a:t> – </a:t>
            </a:r>
            <a:r>
              <a:rPr lang="en-US" dirty="0" err="1"/>
              <a:t>dentro</a:t>
            </a:r>
            <a:r>
              <a:rPr lang="en-US" dirty="0"/>
              <a:t> de los </a:t>
            </a:r>
            <a:r>
              <a:rPr lang="en-US" dirty="0" err="1"/>
              <a:t>léimites</a:t>
            </a:r>
            <a:r>
              <a:rPr lang="en-US" dirty="0"/>
              <a:t> </a:t>
            </a:r>
            <a:r>
              <a:rPr lang="en-US" dirty="0" err="1"/>
              <a:t>impuestos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un </a:t>
            </a:r>
            <a:r>
              <a:rPr lang="en-US" dirty="0" err="1"/>
              <a:t>cierto</a:t>
            </a:r>
            <a:r>
              <a:rPr lang="en-US" dirty="0"/>
              <a:t> </a:t>
            </a:r>
            <a:r>
              <a:rPr lang="en-US" dirty="0" err="1"/>
              <a:t>criterio</a:t>
            </a:r>
            <a:r>
              <a:rPr lang="en-US" dirty="0"/>
              <a:t> </a:t>
            </a:r>
            <a:r>
              <a:rPr lang="en-US" dirty="0" err="1"/>
              <a:t>o</a:t>
            </a:r>
            <a:r>
              <a:rPr lang="en-US" dirty="0"/>
              <a:t> un </a:t>
            </a:r>
            <a:r>
              <a:rPr lang="en-US" dirty="0" err="1"/>
              <a:t>conjunto</a:t>
            </a:r>
            <a:r>
              <a:rPr lang="en-US" dirty="0"/>
              <a:t> de </a:t>
            </a:r>
            <a:r>
              <a:rPr lang="en-US" dirty="0" err="1"/>
              <a:t>ellos</a:t>
            </a:r>
            <a:r>
              <a:rPr lang="en-US" dirty="0"/>
              <a:t> – </a:t>
            </a:r>
            <a:r>
              <a:rPr lang="en-US" dirty="0" err="1"/>
              <a:t>para</a:t>
            </a:r>
            <a:r>
              <a:rPr lang="en-US" dirty="0"/>
              <a:t> el </a:t>
            </a:r>
            <a:r>
              <a:rPr lang="en-US" dirty="0" err="1"/>
              <a:t>funcionamiento</a:t>
            </a:r>
            <a:r>
              <a:rPr lang="en-US" dirty="0"/>
              <a:t> del </a:t>
            </a:r>
            <a:r>
              <a:rPr lang="en-US" dirty="0" err="1"/>
              <a:t>sistema</a:t>
            </a:r>
            <a:r>
              <a:rPr lang="en-US" dirty="0"/>
              <a:t>”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sz="1200" dirty="0" smtClean="0"/>
              <a:t>Shannon </a:t>
            </a:r>
            <a:r>
              <a:rPr lang="en-US" sz="1200" dirty="0" err="1" smtClean="0"/>
              <a:t>y</a:t>
            </a:r>
            <a:r>
              <a:rPr lang="en-US" sz="1200" dirty="0" smtClean="0"/>
              <a:t> Johannes (1976) </a:t>
            </a:r>
            <a:r>
              <a:rPr lang="en-US" sz="1200" dirty="0" err="1" smtClean="0"/>
              <a:t>citado</a:t>
            </a:r>
            <a:r>
              <a:rPr lang="en-US" sz="1200" dirty="0" smtClean="0"/>
              <a:t> en </a:t>
            </a:r>
            <a:r>
              <a:rPr lang="en-US" sz="1200" dirty="0" err="1" smtClean="0"/>
              <a:t>Wikpedia</a:t>
            </a:r>
            <a:r>
              <a:rPr lang="en-US" sz="1200" dirty="0" smtClean="0"/>
              <a:t> </a:t>
            </a:r>
          </a:p>
          <a:p>
            <a:endParaRPr lang="es-ES_tradnl" dirty="0"/>
          </a:p>
        </p:txBody>
      </p:sp>
      <p:pic>
        <p:nvPicPr>
          <p:cNvPr id="5" name="Imagen 4" descr="simulador-s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38400"/>
            <a:ext cx="2514600" cy="2506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Screen shot 2011-04-13 at 12.59.5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1143000"/>
            <a:ext cx="2073896" cy="4572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143000" y="533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i="1" dirty="0" smtClean="0">
                <a:solidFill>
                  <a:srgbClr val="0000FF"/>
                </a:solidFill>
              </a:rPr>
              <a:t>Simuladores Web</a:t>
            </a:r>
            <a:endParaRPr lang="es-ES_tradnl" sz="2400" b="1" i="1" dirty="0">
              <a:solidFill>
                <a:srgbClr val="0000FF"/>
              </a:solidFill>
            </a:endParaRPr>
          </a:p>
        </p:txBody>
      </p:sp>
      <p:pic>
        <p:nvPicPr>
          <p:cNvPr id="5" name="Imagen 4" descr="09-ipad_simulator-1024x86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1200"/>
            <a:ext cx="4876799" cy="4138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Screen shot 2011-04-13 at 11.41.2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657600"/>
            <a:ext cx="2438400" cy="990600"/>
          </a:xfrm>
          <a:prstGeom prst="rect">
            <a:avLst/>
          </a:prstGeom>
        </p:spPr>
      </p:pic>
      <p:pic>
        <p:nvPicPr>
          <p:cNvPr id="5" name="Imagen 4" descr="Screen shot 2011-04-13 at 11.41.35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350" y="5524500"/>
            <a:ext cx="4559300" cy="685800"/>
          </a:xfrm>
          <a:prstGeom prst="rect">
            <a:avLst/>
          </a:prstGeom>
        </p:spPr>
      </p:pic>
      <p:pic>
        <p:nvPicPr>
          <p:cNvPr id="6" name="Imagen 5" descr="Screen shot 2011-04-13 at 11.41.03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533400"/>
            <a:ext cx="7452089" cy="2517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Screen shot 2011-04-13 at 5.09.0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114" y="1860550"/>
            <a:ext cx="5466836" cy="400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creen shot 2011-04-13 at 11.55.3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228600"/>
            <a:ext cx="80264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bmgscreensh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1000"/>
            <a:ext cx="2971800" cy="2583180"/>
          </a:xfrm>
          <a:prstGeom prst="rect">
            <a:avLst/>
          </a:prstGeom>
        </p:spPr>
      </p:pic>
      <p:pic>
        <p:nvPicPr>
          <p:cNvPr id="6" name="Imagen 5" descr="hea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4419600"/>
            <a:ext cx="4434114" cy="9906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038600" y="838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/>
          </a:p>
        </p:txBody>
      </p:sp>
      <p:sp>
        <p:nvSpPr>
          <p:cNvPr id="8" name="CuadroTexto 7"/>
          <p:cNvSpPr txBox="1"/>
          <p:nvPr/>
        </p:nvSpPr>
        <p:spPr>
          <a:xfrm>
            <a:off x="4800600" y="990600"/>
            <a:ext cx="2971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err="1" smtClean="0">
                <a:solidFill>
                  <a:srgbClr val="FF0000"/>
                </a:solidFill>
              </a:rPr>
              <a:t>Animación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</a:p>
          <a:p>
            <a:endParaRPr lang="en-US" dirty="0" smtClean="0"/>
          </a:p>
          <a:p>
            <a:r>
              <a:rPr lang="en-US" dirty="0" smtClean="0"/>
              <a:t> “</a:t>
            </a:r>
            <a:r>
              <a:rPr lang="en-US" dirty="0" err="1" smtClean="0"/>
              <a:t>proceso</a:t>
            </a:r>
            <a:r>
              <a:rPr lang="en-US" dirty="0" smtClean="0"/>
              <a:t> </a:t>
            </a:r>
            <a:r>
              <a:rPr lang="en-US" dirty="0" err="1" smtClean="0"/>
              <a:t>utilizado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dar</a:t>
            </a:r>
            <a:r>
              <a:rPr lang="en-US" dirty="0" smtClean="0"/>
              <a:t> la </a:t>
            </a:r>
            <a:r>
              <a:rPr lang="en-US" dirty="0" err="1" smtClean="0"/>
              <a:t>sensación</a:t>
            </a:r>
            <a:r>
              <a:rPr lang="en-US" dirty="0" smtClean="0"/>
              <a:t> de </a:t>
            </a:r>
            <a:r>
              <a:rPr lang="en-US" dirty="0" err="1" smtClean="0"/>
              <a:t>movimiento</a:t>
            </a:r>
            <a:r>
              <a:rPr lang="en-US" dirty="0" smtClean="0"/>
              <a:t> a </a:t>
            </a:r>
            <a:r>
              <a:rPr lang="en-US" dirty="0" err="1" smtClean="0"/>
              <a:t>imágenes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dibujos</a:t>
            </a:r>
            <a:r>
              <a:rPr lang="en-US" dirty="0" smtClean="0"/>
              <a:t>” </a:t>
            </a:r>
            <a:endParaRPr lang="es-ES_tradnl" dirty="0"/>
          </a:p>
        </p:txBody>
      </p:sp>
      <p:sp>
        <p:nvSpPr>
          <p:cNvPr id="10" name="CuadroTexto 9"/>
          <p:cNvSpPr txBox="1"/>
          <p:nvPr/>
        </p:nvSpPr>
        <p:spPr>
          <a:xfrm>
            <a:off x="762000" y="4114800"/>
            <a:ext cx="2514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err="1" smtClean="0">
                <a:solidFill>
                  <a:srgbClr val="FF0000"/>
                </a:solidFill>
              </a:rPr>
              <a:t>Proyección</a:t>
            </a:r>
            <a:r>
              <a:rPr lang="en-US" sz="2000" b="1" i="1" dirty="0" smtClean="0">
                <a:solidFill>
                  <a:srgbClr val="FF0000"/>
                </a:solidFill>
              </a:rPr>
              <a:t>  </a:t>
            </a:r>
          </a:p>
          <a:p>
            <a:endParaRPr lang="en-US" dirty="0" smtClean="0"/>
          </a:p>
          <a:p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/>
              <a:t>el </a:t>
            </a:r>
            <a:r>
              <a:rPr lang="en-US" dirty="0" err="1" smtClean="0"/>
              <a:t>uso</a:t>
            </a:r>
            <a:r>
              <a:rPr lang="en-US" dirty="0" smtClean="0"/>
              <a:t> de </a:t>
            </a:r>
            <a:r>
              <a:rPr lang="en-US" dirty="0" err="1" smtClean="0"/>
              <a:t>im</a:t>
            </a:r>
            <a:r>
              <a:rPr lang="en-US" dirty="0" err="1" smtClean="0"/>
              <a:t>á</a:t>
            </a:r>
            <a:r>
              <a:rPr lang="en-US" dirty="0" err="1" smtClean="0"/>
              <a:t>genes</a:t>
            </a:r>
            <a:r>
              <a:rPr lang="en-US" dirty="0" smtClean="0"/>
              <a:t> </a:t>
            </a:r>
            <a:r>
              <a:rPr lang="en-US" dirty="0" err="1" smtClean="0"/>
              <a:t>luminosas</a:t>
            </a:r>
            <a:r>
              <a:rPr lang="en-US" dirty="0" smtClean="0"/>
              <a:t> </a:t>
            </a:r>
            <a:r>
              <a:rPr lang="en-US" dirty="0" err="1" smtClean="0"/>
              <a:t>expuestas</a:t>
            </a:r>
            <a:r>
              <a:rPr lang="en-US" dirty="0" smtClean="0"/>
              <a:t> en </a:t>
            </a:r>
            <a:r>
              <a:rPr lang="en-US" dirty="0" err="1" smtClean="0"/>
              <a:t>pantallas</a:t>
            </a:r>
            <a:r>
              <a:rPr lang="en-US" dirty="0" smtClean="0"/>
              <a:t>.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158</Words>
  <Application>Microsoft Macintosh PowerPoint</Application>
  <PresentationFormat>Presentación en pantalla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Imac</dc:creator>
  <cp:lastModifiedBy>Imac</cp:lastModifiedBy>
  <cp:revision>47</cp:revision>
  <dcterms:created xsi:type="dcterms:W3CDTF">2011-04-14T00:21:00Z</dcterms:created>
  <dcterms:modified xsi:type="dcterms:W3CDTF">2011-04-14T02:23:41Z</dcterms:modified>
</cp:coreProperties>
</file>